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18288000"/>
  <p:notesSz cx="18288000" cy="14630400"/>
  <p:embeddedFontLst>
    <p:embeddedFont>
      <p:font typeface="Bauhaus 93" panose="04030905020B02020C02" pitchFamily="82" charset="0"/>
      <p:regular r:id="rId15"/>
    </p:embeddedFont>
    <p:embeddedFont>
      <p:font typeface="Bitter" panose="020B0604020202020204" charset="0"/>
      <p:regular r:id="rId1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FE"/>
    <a:srgbClr val="D3B8A5"/>
    <a:srgbClr val="D7BEAD"/>
    <a:srgbClr val="D8C0B0"/>
    <a:srgbClr val="C29C83"/>
    <a:srgbClr val="C9A183"/>
    <a:srgbClr val="C00404"/>
    <a:srgbClr val="DC9F48"/>
    <a:srgbClr val="E1E5CD"/>
    <a:srgbClr val="3C4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 autoAdjust="0"/>
    <p:restoredTop sz="94660" autoAdjust="0"/>
  </p:normalViewPr>
  <p:slideViewPr>
    <p:cSldViewPr snapToGrid="0" snapToObjects="1">
      <p:cViewPr>
        <p:scale>
          <a:sx n="34" d="100"/>
          <a:sy n="34" d="100"/>
        </p:scale>
        <p:origin x="2290" y="101"/>
      </p:cViewPr>
      <p:guideLst>
        <p:guide orient="horz" pos="5760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468704-C90E-D704-2A04-6A626FEE09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1C642-DE62-4CAA-5857-6A37B9F4C0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0358438" y="0"/>
            <a:ext cx="7924800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22343-254C-4508-B8EE-6CF98CCFE019}" type="datetimeFigureOut">
              <a:rPr lang="pt-BR" smtClean="0"/>
              <a:t>15/11/2025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7E856A-3FDF-DFE6-77C4-ED824C38E7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7924800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81E789-EFD7-D63B-0B92-5A83FB660E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0358438" y="13896975"/>
            <a:ext cx="7924800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D14A9-E91E-45FD-A281-916C53C48B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759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68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86765-01DD-8AF0-2195-CD0CA662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BBFC7-91DF-F80D-4C0E-ADE447D26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61B34-11D2-B7BB-38B5-329B60127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DE832-C1AE-586A-CB47-BE11B35B8B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6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0B101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ssets.anthropic.com/m/ec212e6566a0d47/original/Disrupting-the-first-reported-AI-orchestrated-cyber-espionage-campaign.pd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anthropic.com/news/disrupting-AI-espionag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evAndreotti" TargetMode="External"/><Relationship Id="rId5" Type="http://schemas.microsoft.com/office/2007/relationships/hdphoto" Target="../media/hdphoto1.wdp"/><Relationship Id="rId4" Type="http://schemas.openxmlformats.org/officeDocument/2006/relationships/image" Target="../media/image22.png"/><Relationship Id="rId9" Type="http://schemas.openxmlformats.org/officeDocument/2006/relationships/hyperlink" Target="https://www.anthropic.com/news/detecting-countering-misuse-aug-202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60972" y="10758815"/>
            <a:ext cx="10508337" cy="1235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700"/>
              </a:lnSpc>
              <a:buNone/>
            </a:pPr>
            <a:endParaRPr lang="en-US" sz="8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83803" y="12990300"/>
            <a:ext cx="11862673" cy="2372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6200"/>
              </a:lnSpc>
              <a:buNone/>
            </a:pPr>
            <a:endParaRPr lang="en-US" sz="4400" dirty="0">
              <a:latin typeface="+mj-l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379203-EBC7-F3FE-6D1F-54F31A3FA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680" y="17529786"/>
            <a:ext cx="1958720" cy="758214"/>
          </a:xfrm>
          <a:prstGeom prst="rect">
            <a:avLst/>
          </a:prstGeom>
        </p:spPr>
      </p:pic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39AEB302-79B9-4EC5-8090-FF738F1BA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94560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84EBCEAB-327E-BB44-FD0F-E4752AB5AE64}"/>
              </a:ext>
            </a:extLst>
          </p:cNvPr>
          <p:cNvSpPr/>
          <p:nvPr/>
        </p:nvSpPr>
        <p:spPr>
          <a:xfrm>
            <a:off x="2150516" y="13333192"/>
            <a:ext cx="10329246" cy="2801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6200"/>
              </a:lnSpc>
              <a:buNone/>
            </a:pPr>
            <a:r>
              <a:rPr lang="en-US" sz="4000" dirty="0">
                <a:solidFill>
                  <a:srgbClr val="D3B8A5"/>
                </a:solidFill>
                <a:latin typeface="Arial" panose="020B0604020202020204" pitchFamily="34" charset="0"/>
                <a:ea typeface="Bitter" pitchFamily="34" charset="-122"/>
                <a:cs typeface="Arial" panose="020B0604020202020204" pitchFamily="34" charset="0"/>
              </a:rPr>
              <a:t>A PRIMEIRA CAMPANHA DE ESPIONAGEM CIBERNÉTICA </a:t>
            </a:r>
            <a:r>
              <a:rPr lang="en-US" sz="4000" b="1" dirty="0">
                <a:solidFill>
                  <a:srgbClr val="D3B8A5"/>
                </a:solidFill>
                <a:latin typeface="Arial" panose="020B0604020202020204" pitchFamily="34" charset="0"/>
                <a:ea typeface="Bitter" pitchFamily="34" charset="-122"/>
                <a:cs typeface="Arial" panose="020B0604020202020204" pitchFamily="34" charset="0"/>
              </a:rPr>
              <a:t>100% ORQUESTRADA POR IA</a:t>
            </a:r>
            <a:r>
              <a:rPr lang="en-US" sz="4000" dirty="0">
                <a:solidFill>
                  <a:srgbClr val="D3B8A5"/>
                </a:solidFill>
                <a:latin typeface="Arial" panose="020B0604020202020204" pitchFamily="34" charset="0"/>
                <a:ea typeface="Bitter" pitchFamily="34" charset="-122"/>
                <a:cs typeface="Arial" panose="020B0604020202020204" pitchFamily="34" charset="0"/>
              </a:rPr>
              <a:t> FOI DESCOBERTA. E É MAIS REAL DO QUE A FICÇÃO.</a:t>
            </a:r>
            <a:endParaRPr lang="en-US" sz="4000" dirty="0">
              <a:solidFill>
                <a:srgbClr val="D3B8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307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10688955"/>
            <a:ext cx="10641925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A Guerra Cibernética do Futuro:</a:t>
            </a:r>
            <a:endParaRPr lang="en-US" sz="5600" dirty="0">
              <a:latin typeface="Bauhaus 93" panose="04030905020B02020C02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83863" y="12357021"/>
            <a:ext cx="11862673" cy="2372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620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 guerra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cibernética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do futuro não será apenas entre humanos. Será entre IAs de ataque e IAs de defesa. E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essa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guerra já começou.</a:t>
            </a:r>
            <a:endParaRPr lang="en-US" sz="40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83863" y="15167352"/>
            <a:ext cx="11862673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620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As empresses estão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preparadas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para essa nova realidade?</a:t>
            </a:r>
            <a:endParaRPr lang="en-US" sz="4000" dirty="0">
              <a:latin typeface="+mj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C902BA-3D8F-EF4F-46EC-B911E0689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2682" y="17127593"/>
            <a:ext cx="2997718" cy="116040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07A9AA2-9644-ECF3-7172-27F0FBE61BF3}"/>
              </a:ext>
            </a:extLst>
          </p:cNvPr>
          <p:cNvSpPr/>
          <p:nvPr/>
        </p:nvSpPr>
        <p:spPr>
          <a:xfrm>
            <a:off x="4587338" y="17002896"/>
            <a:ext cx="5455600" cy="7844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A6DE108-347D-6A91-51DF-350E2D151E08}"/>
              </a:ext>
            </a:extLst>
          </p:cNvPr>
          <p:cNvSpPr txBox="1"/>
          <p:nvPr/>
        </p:nvSpPr>
        <p:spPr>
          <a:xfrm>
            <a:off x="4751081" y="16635409"/>
            <a:ext cx="5128115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RICARDO ANDREOTTI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5AE8424-55F4-CB0B-49C0-B79D8FA7E0AF}"/>
              </a:ext>
            </a:extLst>
          </p:cNvPr>
          <p:cNvSpPr/>
          <p:nvPr/>
        </p:nvSpPr>
        <p:spPr>
          <a:xfrm>
            <a:off x="13246535" y="17002895"/>
            <a:ext cx="858085" cy="7844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588C09-1A4B-4294-02BD-745E72AEA650}"/>
              </a:ext>
            </a:extLst>
          </p:cNvPr>
          <p:cNvSpPr txBox="1"/>
          <p:nvPr/>
        </p:nvSpPr>
        <p:spPr>
          <a:xfrm>
            <a:off x="13182260" y="16635409"/>
            <a:ext cx="994397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10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ED104-3A62-9752-E722-29FAC3206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8891FABB-927A-F14C-5C98-7366975A5287}"/>
              </a:ext>
            </a:extLst>
          </p:cNvPr>
          <p:cNvSpPr/>
          <p:nvPr/>
        </p:nvSpPr>
        <p:spPr>
          <a:xfrm>
            <a:off x="-491490" y="-308905"/>
            <a:ext cx="15613380" cy="9428470"/>
          </a:xfrm>
          <a:prstGeom prst="rect">
            <a:avLst/>
          </a:prstGeom>
          <a:solidFill>
            <a:srgbClr val="FDFF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EA40EBC6-5D92-E030-FDB7-BFD71E780CAA}"/>
              </a:ext>
            </a:extLst>
          </p:cNvPr>
          <p:cNvSpPr/>
          <p:nvPr/>
        </p:nvSpPr>
        <p:spPr>
          <a:xfrm>
            <a:off x="-1577340" y="8847987"/>
            <a:ext cx="16379160" cy="1704585"/>
          </a:xfrm>
          <a:custGeom>
            <a:avLst/>
            <a:gdLst>
              <a:gd name="connsiteX0" fmla="*/ 0 w 14973362"/>
              <a:gd name="connsiteY0" fmla="*/ 43723 h 1704585"/>
              <a:gd name="connsiteX1" fmla="*/ 43723 w 14973362"/>
              <a:gd name="connsiteY1" fmla="*/ 0 h 1704585"/>
              <a:gd name="connsiteX2" fmla="*/ 14929639 w 14973362"/>
              <a:gd name="connsiteY2" fmla="*/ 0 h 1704585"/>
              <a:gd name="connsiteX3" fmla="*/ 14973362 w 14973362"/>
              <a:gd name="connsiteY3" fmla="*/ 43723 h 1704585"/>
              <a:gd name="connsiteX4" fmla="*/ 14973362 w 14973362"/>
              <a:gd name="connsiteY4" fmla="*/ 1660862 h 1704585"/>
              <a:gd name="connsiteX5" fmla="*/ 14929639 w 14973362"/>
              <a:gd name="connsiteY5" fmla="*/ 1704585 h 1704585"/>
              <a:gd name="connsiteX6" fmla="*/ 43723 w 14973362"/>
              <a:gd name="connsiteY6" fmla="*/ 1704585 h 1704585"/>
              <a:gd name="connsiteX7" fmla="*/ 0 w 14973362"/>
              <a:gd name="connsiteY7" fmla="*/ 1660862 h 1704585"/>
              <a:gd name="connsiteX8" fmla="*/ 0 w 14973362"/>
              <a:gd name="connsiteY8" fmla="*/ 43723 h 1704585"/>
              <a:gd name="connsiteX0" fmla="*/ 0 w 14973362"/>
              <a:gd name="connsiteY0" fmla="*/ 43723 h 1704585"/>
              <a:gd name="connsiteX1" fmla="*/ 43723 w 14973362"/>
              <a:gd name="connsiteY1" fmla="*/ 0 h 1704585"/>
              <a:gd name="connsiteX2" fmla="*/ 14929639 w 14973362"/>
              <a:gd name="connsiteY2" fmla="*/ 0 h 1704585"/>
              <a:gd name="connsiteX3" fmla="*/ 14973362 w 14973362"/>
              <a:gd name="connsiteY3" fmla="*/ 43723 h 1704585"/>
              <a:gd name="connsiteX4" fmla="*/ 14973362 w 14973362"/>
              <a:gd name="connsiteY4" fmla="*/ 1660862 h 1704585"/>
              <a:gd name="connsiteX5" fmla="*/ 14929639 w 14973362"/>
              <a:gd name="connsiteY5" fmla="*/ 1704585 h 1704585"/>
              <a:gd name="connsiteX6" fmla="*/ 43723 w 14973362"/>
              <a:gd name="connsiteY6" fmla="*/ 995925 h 1704585"/>
              <a:gd name="connsiteX7" fmla="*/ 0 w 14973362"/>
              <a:gd name="connsiteY7" fmla="*/ 1660862 h 1704585"/>
              <a:gd name="connsiteX8" fmla="*/ 0 w 14973362"/>
              <a:gd name="connsiteY8" fmla="*/ 43723 h 170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3362" h="1704585">
                <a:moveTo>
                  <a:pt x="0" y="43723"/>
                </a:moveTo>
                <a:cubicBezTo>
                  <a:pt x="0" y="19575"/>
                  <a:pt x="19575" y="0"/>
                  <a:pt x="43723" y="0"/>
                </a:cubicBezTo>
                <a:lnTo>
                  <a:pt x="14929639" y="0"/>
                </a:lnTo>
                <a:cubicBezTo>
                  <a:pt x="14953787" y="0"/>
                  <a:pt x="14973362" y="19575"/>
                  <a:pt x="14973362" y="43723"/>
                </a:cubicBezTo>
                <a:lnTo>
                  <a:pt x="14973362" y="1660862"/>
                </a:lnTo>
                <a:cubicBezTo>
                  <a:pt x="14973362" y="1685010"/>
                  <a:pt x="14953787" y="1704585"/>
                  <a:pt x="14929639" y="1704585"/>
                </a:cubicBezTo>
                <a:cubicBezTo>
                  <a:pt x="9967667" y="1704585"/>
                  <a:pt x="5005695" y="995925"/>
                  <a:pt x="43723" y="995925"/>
                </a:cubicBezTo>
                <a:cubicBezTo>
                  <a:pt x="19575" y="995925"/>
                  <a:pt x="0" y="1685010"/>
                  <a:pt x="0" y="1660862"/>
                </a:cubicBezTo>
                <a:lnTo>
                  <a:pt x="0" y="43723"/>
                </a:lnTo>
                <a:close/>
              </a:path>
            </a:pathLst>
          </a:custGeom>
          <a:solidFill>
            <a:srgbClr val="FDFFF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1DD99480-2F8D-30E7-350D-1A8D5913129D}"/>
              </a:ext>
            </a:extLst>
          </p:cNvPr>
          <p:cNvSpPr/>
          <p:nvPr/>
        </p:nvSpPr>
        <p:spPr>
          <a:xfrm>
            <a:off x="1383863" y="10688955"/>
            <a:ext cx="7818358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600" b="1" dirty="0">
                <a:solidFill>
                  <a:srgbClr val="FDFFFE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Fontes:</a:t>
            </a:r>
            <a:endParaRPr lang="en-US" sz="5600" dirty="0">
              <a:solidFill>
                <a:srgbClr val="FDFFFE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C3DB1A7-610E-3D41-C106-2529937FF5CA}"/>
              </a:ext>
            </a:extLst>
          </p:cNvPr>
          <p:cNvSpPr/>
          <p:nvPr/>
        </p:nvSpPr>
        <p:spPr>
          <a:xfrm>
            <a:off x="1383863" y="13357207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6200"/>
              </a:lnSpc>
              <a:buNone/>
            </a:pPr>
            <a:endParaRPr lang="en-US" sz="3850" dirty="0">
              <a:latin typeface="+mj-l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1D1D06-B31A-88E0-77F4-184E0BE9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5860" y="17384779"/>
            <a:ext cx="2034540" cy="7875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7175C5B-31C0-6729-15E3-832E3C71CF76}"/>
              </a:ext>
            </a:extLst>
          </p:cNvPr>
          <p:cNvSpPr/>
          <p:nvPr/>
        </p:nvSpPr>
        <p:spPr>
          <a:xfrm>
            <a:off x="4587338" y="17002896"/>
            <a:ext cx="5455600" cy="784431"/>
          </a:xfrm>
          <a:prstGeom prst="rect">
            <a:avLst/>
          </a:prstGeom>
          <a:solidFill>
            <a:srgbClr val="FDFF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BD909F-1DF9-4B8C-9452-F6831148AF10}"/>
              </a:ext>
            </a:extLst>
          </p:cNvPr>
          <p:cNvSpPr txBox="1"/>
          <p:nvPr/>
        </p:nvSpPr>
        <p:spPr>
          <a:xfrm>
            <a:off x="4751081" y="16635409"/>
            <a:ext cx="5128115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RICARDO ANDREOTTI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8119192-E7DB-DDE7-4AEA-885468B83911}"/>
              </a:ext>
            </a:extLst>
          </p:cNvPr>
          <p:cNvSpPr/>
          <p:nvPr/>
        </p:nvSpPr>
        <p:spPr>
          <a:xfrm>
            <a:off x="13246535" y="17002895"/>
            <a:ext cx="858085" cy="784431"/>
          </a:xfrm>
          <a:prstGeom prst="rect">
            <a:avLst/>
          </a:prstGeom>
          <a:solidFill>
            <a:srgbClr val="FDFF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Picture 2" descr="GitHub Logos and Usage · GitHub">
            <a:extLst>
              <a:ext uri="{FF2B5EF4-FFF2-40B4-BE49-F238E27FC236}">
                <a16:creationId xmlns:a16="http://schemas.microsoft.com/office/drawing/2014/main" id="{4E9DBA71-BF9F-252E-D4CD-8983EC6D2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904" y="4572062"/>
            <a:ext cx="3344591" cy="334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B55B2FA-9581-458F-D861-AED016CD6878}"/>
              </a:ext>
            </a:extLst>
          </p:cNvPr>
          <p:cNvSpPr txBox="1"/>
          <p:nvPr/>
        </p:nvSpPr>
        <p:spPr>
          <a:xfrm>
            <a:off x="2205990" y="1623747"/>
            <a:ext cx="10218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latin typeface="Bauhaus 93" panose="04030905020B02020C02" pitchFamily="82" charset="0"/>
              </a:rPr>
              <a:t>OBRIGADO POR LER ATÉ AQUI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D486862-F978-F4FD-749E-BA1213F8C2AB}"/>
              </a:ext>
            </a:extLst>
          </p:cNvPr>
          <p:cNvSpPr/>
          <p:nvPr/>
        </p:nvSpPr>
        <p:spPr>
          <a:xfrm>
            <a:off x="2934522" y="7503794"/>
            <a:ext cx="8776152" cy="1704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latin typeface="+mj-lt"/>
                <a:hlinkClick r:id="rId6"/>
              </a:rPr>
              <a:t>https://github.com/devAndreotti</a:t>
            </a:r>
            <a:endParaRPr lang="pt-BR" sz="3200" b="1" dirty="0">
              <a:latin typeface="+mj-lt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6EEB9E5-FBC2-B70D-63B5-C895248B4BC8}"/>
              </a:ext>
            </a:extLst>
          </p:cNvPr>
          <p:cNvSpPr/>
          <p:nvPr/>
        </p:nvSpPr>
        <p:spPr>
          <a:xfrm>
            <a:off x="507281" y="-308905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3E0F897-0A5B-BD69-5B16-4FBAF3C921BC}"/>
              </a:ext>
            </a:extLst>
          </p:cNvPr>
          <p:cNvSpPr txBox="1"/>
          <p:nvPr/>
        </p:nvSpPr>
        <p:spPr>
          <a:xfrm>
            <a:off x="1383862" y="11783553"/>
            <a:ext cx="103268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hlinkClick r:id="rId7"/>
              </a:rPr>
              <a:t>Disrupting the first reported AI-orchestrated cyber espionage campaign \ Anthropic</a:t>
            </a:r>
            <a:endParaRPr lang="pt-BR" sz="3200" dirty="0">
              <a:latin typeface="+mj-lt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BD4A2E5-3AF5-F360-D378-DD839609554C}"/>
              </a:ext>
            </a:extLst>
          </p:cNvPr>
          <p:cNvSpPr txBox="1"/>
          <p:nvPr/>
        </p:nvSpPr>
        <p:spPr>
          <a:xfrm>
            <a:off x="1383862" y="13034717"/>
            <a:ext cx="100461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hlinkClick r:id="rId8"/>
              </a:rPr>
              <a:t>Full report: Disrupting the first reported AI-orchestrated cyber espionage campaign</a:t>
            </a:r>
            <a:endParaRPr lang="pt-BR" sz="3200" dirty="0">
              <a:latin typeface="+mj-lt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C23F7E0-CC0A-8B5E-D468-7CA551166980}"/>
              </a:ext>
            </a:extLst>
          </p:cNvPr>
          <p:cNvSpPr txBox="1"/>
          <p:nvPr/>
        </p:nvSpPr>
        <p:spPr>
          <a:xfrm>
            <a:off x="1383863" y="14285881"/>
            <a:ext cx="83667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hlinkClick r:id="rId9"/>
              </a:rPr>
              <a:t>Detecting and countering misuse of AI: August 2025 \ Anthropic</a:t>
            </a:r>
            <a:endParaRPr lang="pt-BR" sz="3200" dirty="0">
              <a:latin typeface="+mj-l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50BDCD-4E89-285F-1B41-B1CBEEDCDE0C}"/>
              </a:ext>
            </a:extLst>
          </p:cNvPr>
          <p:cNvSpPr txBox="1"/>
          <p:nvPr/>
        </p:nvSpPr>
        <p:spPr>
          <a:xfrm>
            <a:off x="13182260" y="16635409"/>
            <a:ext cx="994397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11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51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>
              <a:alpha val="9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453739" y="5121784"/>
            <a:ext cx="13722918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prstTxWarp prst="textButton">
              <a:avLst/>
            </a:prstTxWarp>
          </a:bodyPr>
          <a:lstStyle/>
          <a:p>
            <a:pPr marL="0" indent="0" algn="ctr">
              <a:lnSpc>
                <a:spcPts val="7250"/>
              </a:lnSpc>
              <a:buNone/>
            </a:pPr>
            <a:r>
              <a:rPr lang="en-US" sz="7200" b="1" dirty="0">
                <a:solidFill>
                  <a:srgbClr val="C00404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A </a:t>
            </a:r>
            <a:r>
              <a:rPr lang="en-US" sz="7200" b="1" dirty="0" err="1">
                <a:solidFill>
                  <a:srgbClr val="C00404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Ficção</a:t>
            </a:r>
            <a:r>
              <a:rPr lang="en-US" sz="7200" b="1" dirty="0">
                <a:solidFill>
                  <a:srgbClr val="C00404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 se Torna </a:t>
            </a:r>
            <a:r>
              <a:rPr lang="en-US" sz="7200" b="1" dirty="0" err="1">
                <a:solidFill>
                  <a:srgbClr val="C00404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Realidade</a:t>
            </a:r>
            <a:endParaRPr lang="en-US" sz="7200" dirty="0">
              <a:solidFill>
                <a:srgbClr val="C00404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83863" y="7764274"/>
            <a:ext cx="11862673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6200"/>
              </a:lnSpc>
              <a:buNone/>
            </a:pP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Lembra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 da Dark Army, o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enigmático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grupo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 de hackers de </a:t>
            </a:r>
            <a:r>
              <a:rPr lang="en-US" sz="4000" b="1" dirty="0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Mr. Robot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? A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ficção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 se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tornou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realidade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Arial" panose="020B0604020202020204" pitchFamily="34" charset="0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83862" y="10040980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620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 </a:t>
            </a:r>
            <a:r>
              <a:rPr lang="en-US" sz="4000" b="1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Anthropic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desmantelou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uma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campanha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de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espionagem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real,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conduzida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por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IA e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atribuída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a um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grupo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patrocinado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pelo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estado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chinês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.</a:t>
            </a:r>
            <a:r>
              <a:rPr lang="en-US" sz="4000" b="1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A </a:t>
            </a:r>
            <a:r>
              <a:rPr lang="en-US" sz="4000" b="1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arte</a:t>
            </a:r>
            <a:r>
              <a:rPr lang="en-US" sz="4000" b="1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b="1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previu</a:t>
            </a:r>
            <a:r>
              <a:rPr lang="en-US" sz="4000" b="1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a </a:t>
            </a:r>
            <a:r>
              <a:rPr lang="en-US" sz="4000" b="1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vida</a:t>
            </a:r>
            <a:r>
              <a:rPr lang="en-US" sz="4000" b="1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FCA1ADD-99F3-29B7-1B5C-72A700C0CECE}"/>
              </a:ext>
            </a:extLst>
          </p:cNvPr>
          <p:cNvSpPr/>
          <p:nvPr/>
        </p:nvSpPr>
        <p:spPr>
          <a:xfrm>
            <a:off x="4587338" y="17002896"/>
            <a:ext cx="5455600" cy="784431"/>
          </a:xfrm>
          <a:prstGeom prst="rect">
            <a:avLst/>
          </a:prstGeom>
          <a:solidFill>
            <a:srgbClr val="C0040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39C9C11-3670-4C42-773E-4193DB5748CA}"/>
              </a:ext>
            </a:extLst>
          </p:cNvPr>
          <p:cNvSpPr txBox="1"/>
          <p:nvPr/>
        </p:nvSpPr>
        <p:spPr>
          <a:xfrm>
            <a:off x="4751081" y="16635409"/>
            <a:ext cx="5128115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RICARDO ANDREOTTI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FABE7E2-6D00-0DC0-20A6-BCDAAEC92D21}"/>
              </a:ext>
            </a:extLst>
          </p:cNvPr>
          <p:cNvSpPr/>
          <p:nvPr/>
        </p:nvSpPr>
        <p:spPr>
          <a:xfrm>
            <a:off x="13246535" y="17002895"/>
            <a:ext cx="858085" cy="784431"/>
          </a:xfrm>
          <a:prstGeom prst="rect">
            <a:avLst/>
          </a:prstGeom>
          <a:solidFill>
            <a:srgbClr val="C0040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DE2D86A-DA9F-118F-6DED-BFA5AF89C8F6}"/>
              </a:ext>
            </a:extLst>
          </p:cNvPr>
          <p:cNvSpPr txBox="1"/>
          <p:nvPr/>
        </p:nvSpPr>
        <p:spPr>
          <a:xfrm>
            <a:off x="13205120" y="16635409"/>
            <a:ext cx="994397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1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062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65423" y="8778657"/>
            <a:ext cx="12299428" cy="781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r>
              <a:rPr lang="en-US" sz="6400" b="1" dirty="0">
                <a:solidFill>
                  <a:srgbClr val="F7B14D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O Incidente: Setembro de 2025</a:t>
            </a:r>
            <a:endParaRPr lang="en-US" sz="6400" dirty="0">
              <a:solidFill>
                <a:srgbClr val="F7B14D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73029" y="9983803"/>
            <a:ext cx="11884343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25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Um novo capítulo na cibersegurança foi escrito. A Anthropic detectou um ataque sofisticado a quase 30 alvos globais:</a:t>
            </a:r>
            <a:endParaRPr lang="en-US" sz="40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73029" y="12260682"/>
            <a:ext cx="1188434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5250"/>
              </a:lnSpc>
              <a:buSzPct val="100000"/>
              <a:buChar char="•"/>
            </a:pPr>
            <a:r>
              <a:rPr lang="en-US" sz="32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Grandes empresas de tecnologia</a:t>
            </a:r>
            <a:endParaRPr lang="en-US" sz="32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72966" y="12865806"/>
            <a:ext cx="1188434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5250"/>
              </a:lnSpc>
              <a:buSzPct val="100000"/>
              <a:buChar char="•"/>
            </a:pPr>
            <a:r>
              <a:rPr lang="en-US" sz="32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Instituições</a:t>
            </a:r>
            <a:r>
              <a:rPr lang="en-US" sz="32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32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financeiras</a:t>
            </a:r>
            <a:endParaRPr lang="en-US" sz="32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73029" y="13499944"/>
            <a:ext cx="1188434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5250"/>
              </a:lnSpc>
              <a:buSzPct val="100000"/>
              <a:buChar char="•"/>
            </a:pPr>
            <a:r>
              <a:rPr lang="en-US" sz="32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Agências</a:t>
            </a:r>
            <a:r>
              <a:rPr lang="en-US" sz="32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32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governamentais</a:t>
            </a:r>
            <a:endParaRPr lang="en-US" sz="32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372965" y="14478232"/>
            <a:ext cx="1188434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O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diferencial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? A IA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não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era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apenas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uma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ferramenta.</a:t>
            </a:r>
          </a:p>
          <a:p>
            <a:pPr marL="0" indent="0" algn="l">
              <a:lnSpc>
                <a:spcPts val="525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</a:rPr>
              <a:t>Ela era o hacker.</a:t>
            </a:r>
            <a:endParaRPr lang="en-US" sz="4000" dirty="0">
              <a:latin typeface="+mj-lt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F94EFF-C35D-60B5-539B-6B7ECBEB2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938" y="17178789"/>
            <a:ext cx="2865462" cy="110921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AFA17FD-5BD1-A6B3-4D1C-1B8A483CAC6A}"/>
              </a:ext>
            </a:extLst>
          </p:cNvPr>
          <p:cNvSpPr/>
          <p:nvPr/>
        </p:nvSpPr>
        <p:spPr>
          <a:xfrm>
            <a:off x="4587338" y="17002896"/>
            <a:ext cx="5455600" cy="784431"/>
          </a:xfrm>
          <a:prstGeom prst="rect">
            <a:avLst/>
          </a:prstGeom>
          <a:solidFill>
            <a:srgbClr val="DC9F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166C336-077E-46EB-E944-26F20CA44F4C}"/>
              </a:ext>
            </a:extLst>
          </p:cNvPr>
          <p:cNvSpPr txBox="1"/>
          <p:nvPr/>
        </p:nvSpPr>
        <p:spPr>
          <a:xfrm>
            <a:off x="4751081" y="16635409"/>
            <a:ext cx="5128115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RICARDO ANDREOTTI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486EE32-438D-038F-0FD8-20D1617B2A5F}"/>
              </a:ext>
            </a:extLst>
          </p:cNvPr>
          <p:cNvSpPr/>
          <p:nvPr/>
        </p:nvSpPr>
        <p:spPr>
          <a:xfrm>
            <a:off x="13246535" y="17002895"/>
            <a:ext cx="858085" cy="784431"/>
          </a:xfrm>
          <a:prstGeom prst="rect">
            <a:avLst/>
          </a:prstGeom>
          <a:solidFill>
            <a:srgbClr val="DC9F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823AC45-C22A-BB78-98AC-5ED40E52EE71}"/>
              </a:ext>
            </a:extLst>
          </p:cNvPr>
          <p:cNvSpPr txBox="1"/>
          <p:nvPr/>
        </p:nvSpPr>
        <p:spPr>
          <a:xfrm>
            <a:off x="13205120" y="16635409"/>
            <a:ext cx="994397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2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1383863" y="1674971"/>
            <a:ext cx="8120063" cy="834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600" b="1" dirty="0">
                <a:solidFill>
                  <a:srgbClr val="E1E5CD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A Campanha em Detalhes:</a:t>
            </a:r>
            <a:endParaRPr lang="en-US" sz="5600" dirty="0">
              <a:latin typeface="Bauhaus 93" panose="04030905020B02020C02" pitchFamily="8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383863" y="3176230"/>
            <a:ext cx="11862673" cy="2669738"/>
          </a:xfrm>
          <a:prstGeom prst="roundRect">
            <a:avLst>
              <a:gd name="adj" fmla="val 2499"/>
            </a:avLst>
          </a:prstGeom>
          <a:solidFill>
            <a:srgbClr val="1C1D1F"/>
          </a:solidFill>
          <a:ln w="5334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1437203" y="3229570"/>
            <a:ext cx="1779270" cy="2563058"/>
          </a:xfrm>
          <a:prstGeom prst="roundRect">
            <a:avLst>
              <a:gd name="adj" fmla="val 153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3225" y="4177427"/>
            <a:ext cx="667226" cy="6672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61291" y="3674388"/>
            <a:ext cx="5560457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000" b="1" dirty="0">
                <a:solidFill>
                  <a:srgbClr val="C2C4B5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Ator da Ameaça</a:t>
            </a:r>
            <a:endParaRPr lang="en-US" sz="4000" dirty="0">
              <a:latin typeface="Bauhaus 93" panose="04030905020B02020C02" pitchFamily="8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661291" y="4636175"/>
            <a:ext cx="9087088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8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Grupo patrocinado pelo estado chinês.</a:t>
            </a:r>
            <a:endParaRPr lang="en-US" sz="3800" dirty="0">
              <a:latin typeface="+mj-lt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1383863" y="6290786"/>
            <a:ext cx="11862673" cy="3381375"/>
          </a:xfrm>
          <a:prstGeom prst="roundRect">
            <a:avLst>
              <a:gd name="adj" fmla="val 1973"/>
            </a:avLst>
          </a:prstGeom>
          <a:solidFill>
            <a:srgbClr val="1C1D1F"/>
          </a:solidFill>
          <a:ln w="5334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7"/>
          <p:cNvSpPr/>
          <p:nvPr/>
        </p:nvSpPr>
        <p:spPr>
          <a:xfrm>
            <a:off x="1437203" y="6344126"/>
            <a:ext cx="1779270" cy="3274695"/>
          </a:xfrm>
          <a:prstGeom prst="roundRect">
            <a:avLst>
              <a:gd name="adj" fmla="val 153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93225" y="7647742"/>
            <a:ext cx="667226" cy="66722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661291" y="6788944"/>
            <a:ext cx="5560457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000" b="1" dirty="0">
                <a:solidFill>
                  <a:srgbClr val="C2C4B5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Ferramenta de IA</a:t>
            </a:r>
            <a:endParaRPr lang="en-US" sz="4000" dirty="0">
              <a:latin typeface="Bauhaus 93" panose="04030905020B02020C02" pitchFamily="82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3661291" y="7750731"/>
            <a:ext cx="9087088" cy="1423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8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Modelo Claude Code, manipulado com "jailbreak".</a:t>
            </a:r>
            <a:endParaRPr lang="en-US" sz="3800" dirty="0">
              <a:latin typeface="+mj-lt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1383863" y="10116979"/>
            <a:ext cx="11862673" cy="2669738"/>
          </a:xfrm>
          <a:prstGeom prst="roundRect">
            <a:avLst>
              <a:gd name="adj" fmla="val 2499"/>
            </a:avLst>
          </a:prstGeom>
          <a:solidFill>
            <a:srgbClr val="1C1D1F"/>
          </a:solidFill>
          <a:ln w="5334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Shape 11"/>
          <p:cNvSpPr/>
          <p:nvPr/>
        </p:nvSpPr>
        <p:spPr>
          <a:xfrm>
            <a:off x="1437203" y="10170319"/>
            <a:ext cx="1779270" cy="2563058"/>
          </a:xfrm>
          <a:prstGeom prst="roundRect">
            <a:avLst>
              <a:gd name="adj" fmla="val 153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3225" y="11118175"/>
            <a:ext cx="667226" cy="66722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661291" y="10615136"/>
            <a:ext cx="5560457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000" b="1" dirty="0">
                <a:solidFill>
                  <a:srgbClr val="C2C4B5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Alvos Estratégicos</a:t>
            </a:r>
            <a:endParaRPr lang="en-US" sz="4000" dirty="0">
              <a:latin typeface="Bauhaus 93" panose="04030905020B02020C02" pitchFamily="82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3661291" y="11576923"/>
            <a:ext cx="9087088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8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Infraestruturas críticas e dados sensíveis.</a:t>
            </a:r>
            <a:endParaRPr lang="en-US" sz="3800" dirty="0">
              <a:latin typeface="+mj-lt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1383863" y="13231535"/>
            <a:ext cx="11862673" cy="3381375"/>
          </a:xfrm>
          <a:prstGeom prst="roundRect">
            <a:avLst>
              <a:gd name="adj" fmla="val 1973"/>
            </a:avLst>
          </a:prstGeom>
          <a:solidFill>
            <a:srgbClr val="1C1D1F"/>
          </a:solidFill>
          <a:ln w="53340">
            <a:solidFill>
              <a:srgbClr val="545557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1" name="Shape 15"/>
          <p:cNvSpPr/>
          <p:nvPr/>
        </p:nvSpPr>
        <p:spPr>
          <a:xfrm>
            <a:off x="1437203" y="13284875"/>
            <a:ext cx="1779270" cy="3274695"/>
          </a:xfrm>
          <a:prstGeom prst="roundRect">
            <a:avLst>
              <a:gd name="adj" fmla="val 153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3225" y="14588490"/>
            <a:ext cx="667226" cy="66722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661291" y="13729692"/>
            <a:ext cx="5560457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000" b="1" dirty="0">
                <a:solidFill>
                  <a:srgbClr val="C2C4B5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Marco Histórico</a:t>
            </a:r>
            <a:endParaRPr lang="en-US" sz="4000" dirty="0">
              <a:latin typeface="Bauhaus 93" panose="04030905020B02020C02" pitchFamily="82" charset="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3661291" y="14691479"/>
            <a:ext cx="9087088" cy="1423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8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Primeiro </a:t>
            </a:r>
            <a:r>
              <a:rPr lang="en-US" sz="38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ataque</a:t>
            </a:r>
            <a:r>
              <a:rPr lang="en-US" sz="38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38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autônomo</a:t>
            </a:r>
            <a:r>
              <a:rPr lang="en-US" sz="38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de IA </a:t>
            </a:r>
            <a:r>
              <a:rPr lang="en-US" sz="38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documentado</a:t>
            </a:r>
            <a:r>
              <a:rPr lang="en-US" sz="38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.</a:t>
            </a:r>
            <a:endParaRPr lang="en-US" sz="3800" dirty="0">
              <a:latin typeface="+mj-lt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7E275A5-6DE2-0233-F2A1-59A6E930E692}"/>
              </a:ext>
            </a:extLst>
          </p:cNvPr>
          <p:cNvSpPr/>
          <p:nvPr/>
        </p:nvSpPr>
        <p:spPr>
          <a:xfrm>
            <a:off x="4587338" y="17002896"/>
            <a:ext cx="5455600" cy="784431"/>
          </a:xfrm>
          <a:prstGeom prst="rect">
            <a:avLst/>
          </a:prstGeom>
          <a:solidFill>
            <a:srgbClr val="E1E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59A67BA-AAFF-56A0-C125-6465C2531707}"/>
              </a:ext>
            </a:extLst>
          </p:cNvPr>
          <p:cNvSpPr txBox="1"/>
          <p:nvPr/>
        </p:nvSpPr>
        <p:spPr>
          <a:xfrm>
            <a:off x="4751081" y="16635409"/>
            <a:ext cx="5128115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RICARDO ANDREOTTI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71E5712-3956-0E3B-0DC0-F710A7347E81}"/>
              </a:ext>
            </a:extLst>
          </p:cNvPr>
          <p:cNvSpPr/>
          <p:nvPr/>
        </p:nvSpPr>
        <p:spPr>
          <a:xfrm>
            <a:off x="13246535" y="17002895"/>
            <a:ext cx="858085" cy="784431"/>
          </a:xfrm>
          <a:prstGeom prst="rect">
            <a:avLst/>
          </a:prstGeom>
          <a:solidFill>
            <a:srgbClr val="E1E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3710B0D-FEC3-AB39-E780-658543588272}"/>
              </a:ext>
            </a:extLst>
          </p:cNvPr>
          <p:cNvSpPr txBox="1"/>
          <p:nvPr/>
        </p:nvSpPr>
        <p:spPr>
          <a:xfrm>
            <a:off x="13205120" y="16635409"/>
            <a:ext cx="994397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3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9145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91453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2249805" y="1349097"/>
            <a:ext cx="10130671" cy="919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200"/>
              </a:lnSpc>
              <a:buNone/>
            </a:pPr>
            <a:r>
              <a:rPr lang="en-US" sz="5600" b="1" dirty="0">
                <a:solidFill>
                  <a:srgbClr val="E1E5CD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3 Pilares do Ataque Autônomo</a:t>
            </a:r>
            <a:endParaRPr lang="en-US" sz="5600" dirty="0">
              <a:latin typeface="Bauhaus 93" panose="04030905020B02020C02" pitchFamily="8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73624" y="3004780"/>
            <a:ext cx="11883152" cy="156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Como isso foi possível? Graças à evolução da IA em três áreas-chave:</a:t>
            </a:r>
            <a:endParaRPr lang="en-US" sz="4000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373624" y="5126355"/>
            <a:ext cx="1962269" cy="3611642"/>
          </a:xfrm>
          <a:prstGeom prst="roundRect">
            <a:avLst>
              <a:gd name="adj" fmla="val 36001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7" name="Text 4"/>
          <p:cNvSpPr/>
          <p:nvPr/>
        </p:nvSpPr>
        <p:spPr>
          <a:xfrm>
            <a:off x="2176780" y="6626183"/>
            <a:ext cx="985519" cy="147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5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3826431" y="5616893"/>
            <a:ext cx="6132314" cy="766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C2C4B5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Inteligência</a:t>
            </a:r>
            <a:endParaRPr lang="en-US" sz="4800" dirty="0">
              <a:latin typeface="Bauhaus 93" panose="04030905020B02020C02" pitchFamily="8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826431" y="6677739"/>
            <a:ext cx="9430345" cy="156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Capacidade de entender contextos complexos e programar tarefas.</a:t>
            </a:r>
            <a:endParaRPr lang="en-US" sz="400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73624" y="9228534"/>
            <a:ext cx="1962269" cy="3611642"/>
          </a:xfrm>
          <a:prstGeom prst="roundRect">
            <a:avLst>
              <a:gd name="adj" fmla="val 36001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2159791" y="10772125"/>
            <a:ext cx="735806" cy="919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5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5750" dirty="0"/>
          </a:p>
        </p:txBody>
      </p:sp>
      <p:sp>
        <p:nvSpPr>
          <p:cNvPr id="12" name="Text 9"/>
          <p:cNvSpPr/>
          <p:nvPr/>
        </p:nvSpPr>
        <p:spPr>
          <a:xfrm>
            <a:off x="3826431" y="9719072"/>
            <a:ext cx="6132314" cy="766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C2C4B5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Agência</a:t>
            </a:r>
            <a:endParaRPr lang="en-US" sz="4800" dirty="0">
              <a:latin typeface="Bauhaus 93" panose="04030905020B02020C02" pitchFamily="8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826431" y="10779919"/>
            <a:ext cx="9430345" cy="156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Habilidade de agir de forma autônoma, com mínima supervisão.</a:t>
            </a:r>
            <a:endParaRPr lang="en-US" sz="4000" dirty="0">
              <a:latin typeface="+mj-lt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373624" y="13330714"/>
            <a:ext cx="1962269" cy="3611642"/>
          </a:xfrm>
          <a:prstGeom prst="roundRect">
            <a:avLst>
              <a:gd name="adj" fmla="val 360017"/>
            </a:avLst>
          </a:prstGeom>
          <a:solidFill>
            <a:srgbClr val="3B3C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2159791" y="14899017"/>
            <a:ext cx="735806" cy="919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5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5750" dirty="0"/>
          </a:p>
        </p:txBody>
      </p:sp>
      <p:sp>
        <p:nvSpPr>
          <p:cNvPr id="16" name="Text 13"/>
          <p:cNvSpPr/>
          <p:nvPr/>
        </p:nvSpPr>
        <p:spPr>
          <a:xfrm>
            <a:off x="3826431" y="13821251"/>
            <a:ext cx="6132314" cy="766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C2C4B5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Ferramentas</a:t>
            </a:r>
            <a:endParaRPr lang="en-US" sz="4800" dirty="0">
              <a:latin typeface="Bauhaus 93" panose="04030905020B02020C02" pitchFamily="8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826431" y="14882098"/>
            <a:ext cx="9430345" cy="1569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50"/>
              </a:lnSpc>
              <a:buNone/>
            </a:pP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Acesso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a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softwares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de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ataque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por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meio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do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protocolo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MCP.</a:t>
            </a:r>
            <a:endParaRPr lang="en-US" sz="4000" dirty="0">
              <a:latin typeface="+mj-lt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DD68D97-B8CD-5320-F6F6-4F0920FBC72F}"/>
              </a:ext>
            </a:extLst>
          </p:cNvPr>
          <p:cNvSpPr/>
          <p:nvPr/>
        </p:nvSpPr>
        <p:spPr>
          <a:xfrm>
            <a:off x="4587338" y="17002896"/>
            <a:ext cx="5455600" cy="784431"/>
          </a:xfrm>
          <a:prstGeom prst="rect">
            <a:avLst/>
          </a:prstGeom>
          <a:solidFill>
            <a:srgbClr val="3C4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DAF31BD-3E42-E003-B010-296C82E90E1C}"/>
              </a:ext>
            </a:extLst>
          </p:cNvPr>
          <p:cNvSpPr txBox="1"/>
          <p:nvPr/>
        </p:nvSpPr>
        <p:spPr>
          <a:xfrm>
            <a:off x="4751081" y="16635409"/>
            <a:ext cx="5128115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RICARDO ANDREOTTI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D72932E-4E21-8364-8C40-CAEC2CCE08DF}"/>
              </a:ext>
            </a:extLst>
          </p:cNvPr>
          <p:cNvSpPr/>
          <p:nvPr/>
        </p:nvSpPr>
        <p:spPr>
          <a:xfrm>
            <a:off x="13246535" y="17002895"/>
            <a:ext cx="858085" cy="784431"/>
          </a:xfrm>
          <a:prstGeom prst="rect">
            <a:avLst/>
          </a:prstGeom>
          <a:solidFill>
            <a:srgbClr val="3C4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5DF484B-F15C-6BA0-2866-DA030C8A689E}"/>
              </a:ext>
            </a:extLst>
          </p:cNvPr>
          <p:cNvSpPr txBox="1"/>
          <p:nvPr/>
        </p:nvSpPr>
        <p:spPr>
          <a:xfrm>
            <a:off x="13205120" y="16635409"/>
            <a:ext cx="994397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4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E9A591F0-B6A2-8FBB-B5B9-825326BE4BEB}"/>
              </a:ext>
            </a:extLst>
          </p:cNvPr>
          <p:cNvSpPr/>
          <p:nvPr/>
        </p:nvSpPr>
        <p:spPr>
          <a:xfrm>
            <a:off x="-491490" y="-308905"/>
            <a:ext cx="15613380" cy="9428470"/>
          </a:xfrm>
          <a:prstGeom prst="rect">
            <a:avLst/>
          </a:prstGeom>
          <a:solidFill>
            <a:srgbClr val="FDFF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A9D30B93-00C1-8920-30B8-78FE081A5487}"/>
              </a:ext>
            </a:extLst>
          </p:cNvPr>
          <p:cNvSpPr/>
          <p:nvPr/>
        </p:nvSpPr>
        <p:spPr>
          <a:xfrm>
            <a:off x="-1577340" y="8847987"/>
            <a:ext cx="16379160" cy="1704585"/>
          </a:xfrm>
          <a:custGeom>
            <a:avLst/>
            <a:gdLst>
              <a:gd name="connsiteX0" fmla="*/ 0 w 14973362"/>
              <a:gd name="connsiteY0" fmla="*/ 43723 h 1704585"/>
              <a:gd name="connsiteX1" fmla="*/ 43723 w 14973362"/>
              <a:gd name="connsiteY1" fmla="*/ 0 h 1704585"/>
              <a:gd name="connsiteX2" fmla="*/ 14929639 w 14973362"/>
              <a:gd name="connsiteY2" fmla="*/ 0 h 1704585"/>
              <a:gd name="connsiteX3" fmla="*/ 14973362 w 14973362"/>
              <a:gd name="connsiteY3" fmla="*/ 43723 h 1704585"/>
              <a:gd name="connsiteX4" fmla="*/ 14973362 w 14973362"/>
              <a:gd name="connsiteY4" fmla="*/ 1660862 h 1704585"/>
              <a:gd name="connsiteX5" fmla="*/ 14929639 w 14973362"/>
              <a:gd name="connsiteY5" fmla="*/ 1704585 h 1704585"/>
              <a:gd name="connsiteX6" fmla="*/ 43723 w 14973362"/>
              <a:gd name="connsiteY6" fmla="*/ 1704585 h 1704585"/>
              <a:gd name="connsiteX7" fmla="*/ 0 w 14973362"/>
              <a:gd name="connsiteY7" fmla="*/ 1660862 h 1704585"/>
              <a:gd name="connsiteX8" fmla="*/ 0 w 14973362"/>
              <a:gd name="connsiteY8" fmla="*/ 43723 h 1704585"/>
              <a:gd name="connsiteX0" fmla="*/ 0 w 14973362"/>
              <a:gd name="connsiteY0" fmla="*/ 43723 h 1704585"/>
              <a:gd name="connsiteX1" fmla="*/ 43723 w 14973362"/>
              <a:gd name="connsiteY1" fmla="*/ 0 h 1704585"/>
              <a:gd name="connsiteX2" fmla="*/ 14929639 w 14973362"/>
              <a:gd name="connsiteY2" fmla="*/ 0 h 1704585"/>
              <a:gd name="connsiteX3" fmla="*/ 14973362 w 14973362"/>
              <a:gd name="connsiteY3" fmla="*/ 43723 h 1704585"/>
              <a:gd name="connsiteX4" fmla="*/ 14973362 w 14973362"/>
              <a:gd name="connsiteY4" fmla="*/ 1660862 h 1704585"/>
              <a:gd name="connsiteX5" fmla="*/ 14929639 w 14973362"/>
              <a:gd name="connsiteY5" fmla="*/ 1704585 h 1704585"/>
              <a:gd name="connsiteX6" fmla="*/ 43723 w 14973362"/>
              <a:gd name="connsiteY6" fmla="*/ 995925 h 1704585"/>
              <a:gd name="connsiteX7" fmla="*/ 0 w 14973362"/>
              <a:gd name="connsiteY7" fmla="*/ 1660862 h 1704585"/>
              <a:gd name="connsiteX8" fmla="*/ 0 w 14973362"/>
              <a:gd name="connsiteY8" fmla="*/ 43723 h 170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3362" h="1704585">
                <a:moveTo>
                  <a:pt x="0" y="43723"/>
                </a:moveTo>
                <a:cubicBezTo>
                  <a:pt x="0" y="19575"/>
                  <a:pt x="19575" y="0"/>
                  <a:pt x="43723" y="0"/>
                </a:cubicBezTo>
                <a:lnTo>
                  <a:pt x="14929639" y="0"/>
                </a:lnTo>
                <a:cubicBezTo>
                  <a:pt x="14953787" y="0"/>
                  <a:pt x="14973362" y="19575"/>
                  <a:pt x="14973362" y="43723"/>
                </a:cubicBezTo>
                <a:lnTo>
                  <a:pt x="14973362" y="1660862"/>
                </a:lnTo>
                <a:cubicBezTo>
                  <a:pt x="14973362" y="1685010"/>
                  <a:pt x="14953787" y="1704585"/>
                  <a:pt x="14929639" y="1704585"/>
                </a:cubicBezTo>
                <a:cubicBezTo>
                  <a:pt x="9967667" y="1704585"/>
                  <a:pt x="5005695" y="995925"/>
                  <a:pt x="43723" y="995925"/>
                </a:cubicBezTo>
                <a:cubicBezTo>
                  <a:pt x="19575" y="995925"/>
                  <a:pt x="0" y="1685010"/>
                  <a:pt x="0" y="1660862"/>
                </a:cubicBezTo>
                <a:lnTo>
                  <a:pt x="0" y="43723"/>
                </a:lnTo>
                <a:close/>
              </a:path>
            </a:pathLst>
          </a:custGeom>
          <a:solidFill>
            <a:srgbClr val="FDFFF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0"/>
          <p:cNvSpPr/>
          <p:nvPr/>
        </p:nvSpPr>
        <p:spPr>
          <a:xfrm>
            <a:off x="1383863" y="10688955"/>
            <a:ext cx="7818358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600" b="1" dirty="0">
                <a:solidFill>
                  <a:srgbClr val="E1E5CD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O Diagrama do Ataque</a:t>
            </a:r>
            <a:endParaRPr lang="en-US" sz="5600" dirty="0">
              <a:latin typeface="Bauhaus 93" panose="04030905020B02020C02" pitchFamily="8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383863" y="12236344"/>
            <a:ext cx="11862673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0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Esse diagrama mostra o ciclo de vida do ataque.</a:t>
            </a:r>
            <a:endParaRPr lang="en-US" sz="400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83863" y="13357207"/>
            <a:ext cx="11862673" cy="316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6200"/>
              </a:lnSpc>
              <a:buNone/>
            </a:pPr>
            <a:r>
              <a:rPr lang="en-US" sz="385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Desde a escolha inicial dos alvos pelos humanos até a execução autônoma pela IA, que realizou reconhecimento, exploração e extração de dados. A supervisão humana foi mínima.</a:t>
            </a:r>
            <a:endParaRPr lang="en-US" sz="3850" dirty="0">
              <a:latin typeface="+mj-l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8EBBAF-9DF5-51D8-E30C-409688840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389" y="16672726"/>
            <a:ext cx="3874011" cy="149961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B33392D-EA9C-880F-8B87-A2E8D77C1187}"/>
              </a:ext>
            </a:extLst>
          </p:cNvPr>
          <p:cNvSpPr/>
          <p:nvPr/>
        </p:nvSpPr>
        <p:spPr>
          <a:xfrm>
            <a:off x="4587338" y="17002896"/>
            <a:ext cx="5455600" cy="784431"/>
          </a:xfrm>
          <a:prstGeom prst="rect">
            <a:avLst/>
          </a:prstGeom>
          <a:solidFill>
            <a:srgbClr val="E1E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15F417-DEB3-E28D-C74F-035CEF4225DE}"/>
              </a:ext>
            </a:extLst>
          </p:cNvPr>
          <p:cNvSpPr txBox="1"/>
          <p:nvPr/>
        </p:nvSpPr>
        <p:spPr>
          <a:xfrm>
            <a:off x="4751081" y="16635409"/>
            <a:ext cx="5128115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RICARDO ANDREOTTI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9BB36A8-84D8-3EA8-2AD9-08D87B02BDE7}"/>
              </a:ext>
            </a:extLst>
          </p:cNvPr>
          <p:cNvSpPr/>
          <p:nvPr/>
        </p:nvSpPr>
        <p:spPr>
          <a:xfrm>
            <a:off x="13246535" y="17002895"/>
            <a:ext cx="858085" cy="784431"/>
          </a:xfrm>
          <a:prstGeom prst="rect">
            <a:avLst/>
          </a:prstGeom>
          <a:solidFill>
            <a:srgbClr val="E1E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9FD5F5-323C-587F-67CB-F71E24A25952}"/>
              </a:ext>
            </a:extLst>
          </p:cNvPr>
          <p:cNvSpPr txBox="1"/>
          <p:nvPr/>
        </p:nvSpPr>
        <p:spPr>
          <a:xfrm>
            <a:off x="13205120" y="16635409"/>
            <a:ext cx="994397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5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51" y="-103088"/>
            <a:ext cx="14298898" cy="99640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28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1"/>
          <p:cNvSpPr/>
          <p:nvPr/>
        </p:nvSpPr>
        <p:spPr>
          <a:xfrm>
            <a:off x="3446026" y="2224859"/>
            <a:ext cx="7738348" cy="926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250"/>
              </a:lnSpc>
              <a:buNone/>
            </a:pPr>
            <a:r>
              <a:rPr lang="en-US" sz="6400" b="1" dirty="0">
                <a:solidFill>
                  <a:srgbClr val="E1E5CD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Estatísticas Chocantes</a:t>
            </a:r>
            <a:endParaRPr lang="en-US" sz="6400" dirty="0">
              <a:latin typeface="Bauhaus 93" panose="04030905020B02020C02" pitchFamily="8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039655" y="3324700"/>
            <a:ext cx="8550969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42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Os números revelam a escala e a velocidade do ataque autônomo:</a:t>
            </a:r>
            <a:endParaRPr lang="en-US" sz="42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83864" y="6698111"/>
            <a:ext cx="5622490" cy="988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50"/>
              </a:lnSpc>
              <a:buNone/>
            </a:pPr>
            <a:r>
              <a:rPr lang="en-US" sz="6400" b="1" dirty="0">
                <a:solidFill>
                  <a:srgbClr val="C2C4B5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80-90%</a:t>
            </a:r>
            <a:endParaRPr lang="en-US" sz="6400" dirty="0">
              <a:latin typeface="Bauhaus 93" panose="04030905020B02020C02" pitchFamily="8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383984" y="7791895"/>
            <a:ext cx="5239223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44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Da campanha </a:t>
            </a:r>
            <a:r>
              <a:rPr lang="en-US" sz="44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executada</a:t>
            </a:r>
            <a:r>
              <a:rPr lang="en-US" sz="44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4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por</a:t>
            </a:r>
            <a:r>
              <a:rPr lang="en-US" sz="44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IA.</a:t>
            </a:r>
            <a:endParaRPr lang="en-US" sz="44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24048" y="6709956"/>
            <a:ext cx="5622488" cy="988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50"/>
              </a:lnSpc>
              <a:buNone/>
            </a:pPr>
            <a:r>
              <a:rPr lang="en-US" sz="6400" b="1" dirty="0">
                <a:solidFill>
                  <a:srgbClr val="C2C4B5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4 à 6</a:t>
            </a:r>
            <a:endParaRPr lang="en-US" sz="6400" dirty="0">
              <a:latin typeface="Bauhaus 93" panose="04030905020B02020C02" pitchFamily="8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24048" y="7791392"/>
            <a:ext cx="5622488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44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Pontos de </a:t>
            </a:r>
            <a:r>
              <a:rPr lang="en-US" sz="44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decisão</a:t>
            </a:r>
            <a:r>
              <a:rPr lang="en-US" sz="44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com intervenção humana.</a:t>
            </a:r>
            <a:endParaRPr lang="en-US" sz="44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503896" y="11009530"/>
            <a:ext cx="5622488" cy="988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50"/>
              </a:lnSpc>
              <a:buNone/>
            </a:pPr>
            <a:r>
              <a:rPr lang="en-US" sz="6400" b="1" dirty="0">
                <a:solidFill>
                  <a:srgbClr val="C2C4B5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Milhares</a:t>
            </a:r>
            <a:endParaRPr lang="en-US" sz="6400" dirty="0">
              <a:latin typeface="Bauhaus 93" panose="04030905020B02020C02" pitchFamily="8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503896" y="12171165"/>
            <a:ext cx="5622488" cy="1581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44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De </a:t>
            </a:r>
            <a:r>
              <a:rPr lang="en-US" sz="44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requisições</a:t>
            </a:r>
            <a:r>
              <a:rPr lang="en-US" sz="44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4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por</a:t>
            </a:r>
            <a:r>
              <a:rPr lang="en-US" sz="44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4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segundo</a:t>
            </a:r>
            <a:r>
              <a:rPr lang="en-US" sz="44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no </a:t>
            </a:r>
            <a:r>
              <a:rPr lang="en-US" sz="44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pico</a:t>
            </a:r>
            <a:r>
              <a:rPr lang="en-US" sz="44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.</a:t>
            </a:r>
            <a:endParaRPr lang="en-US" sz="44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383863" y="14184868"/>
            <a:ext cx="11862673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endParaRPr lang="en-US" sz="3850" dirty="0"/>
          </a:p>
        </p:txBody>
      </p:sp>
      <p:sp>
        <p:nvSpPr>
          <p:cNvPr id="13" name="Text 10"/>
          <p:cNvSpPr/>
          <p:nvPr/>
        </p:nvSpPr>
        <p:spPr>
          <a:xfrm>
            <a:off x="1383863" y="15531584"/>
            <a:ext cx="11862673" cy="790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42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Uma velocidade impossível para equipes humanas.</a:t>
            </a:r>
            <a:endParaRPr lang="en-US" sz="4200" dirty="0">
              <a:latin typeface="+mj-lt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47FECC6-2EA8-2CDC-BD73-251A7BBE278E}"/>
              </a:ext>
            </a:extLst>
          </p:cNvPr>
          <p:cNvSpPr/>
          <p:nvPr/>
        </p:nvSpPr>
        <p:spPr>
          <a:xfrm>
            <a:off x="4587338" y="17002896"/>
            <a:ext cx="5455600" cy="784431"/>
          </a:xfrm>
          <a:prstGeom prst="rect">
            <a:avLst/>
          </a:prstGeom>
          <a:solidFill>
            <a:srgbClr val="E1E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1F5E63-3C31-99D6-661E-018373693B86}"/>
              </a:ext>
            </a:extLst>
          </p:cNvPr>
          <p:cNvSpPr txBox="1"/>
          <p:nvPr/>
        </p:nvSpPr>
        <p:spPr>
          <a:xfrm>
            <a:off x="4751081" y="16635409"/>
            <a:ext cx="5128115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RICARDO ANDREOTTI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62DCA39-A55C-9B21-E512-CFEF6C2049B5}"/>
              </a:ext>
            </a:extLst>
          </p:cNvPr>
          <p:cNvSpPr/>
          <p:nvPr/>
        </p:nvSpPr>
        <p:spPr>
          <a:xfrm>
            <a:off x="13246535" y="17002895"/>
            <a:ext cx="858085" cy="784431"/>
          </a:xfrm>
          <a:prstGeom prst="rect">
            <a:avLst/>
          </a:prstGeom>
          <a:solidFill>
            <a:srgbClr val="E1E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FC379E2-A136-276F-547E-DEC8CBABB6F3}"/>
              </a:ext>
            </a:extLst>
          </p:cNvPr>
          <p:cNvSpPr txBox="1"/>
          <p:nvPr/>
        </p:nvSpPr>
        <p:spPr>
          <a:xfrm>
            <a:off x="13205120" y="16635409"/>
            <a:ext cx="994397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6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1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2442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37560" y="10092095"/>
            <a:ext cx="12155156" cy="880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900"/>
              </a:lnSpc>
              <a:buNone/>
            </a:pPr>
            <a:r>
              <a:rPr lang="en-US" sz="5600" b="1" dirty="0">
                <a:solidFill>
                  <a:srgbClr val="E1E5CD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A Democratização do Ciberataque</a:t>
            </a:r>
            <a:endParaRPr lang="en-US" sz="5600" dirty="0">
              <a:latin typeface="Bauhaus 93" panose="04030905020B02020C02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83863" y="11820406"/>
            <a:ext cx="11862673" cy="3756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90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As barreiras para ataques de elite caíram. Com o poder da IA, grupos com menos recursos podem lançar campanhas de espionagem em uma escala que antes era reservada a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atores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 </a:t>
            </a:r>
            <a:r>
              <a:rPr lang="en-US" sz="4000" dirty="0" err="1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estatais</a:t>
            </a: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83863" y="15594021"/>
            <a:ext cx="11862673" cy="751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 sofisticação tornou-se acessível.</a:t>
            </a:r>
            <a:endParaRPr lang="en-US" sz="4000" dirty="0">
              <a:latin typeface="+mj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89AAED-E259-0C89-9E8B-21C2B678C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242" y="17024842"/>
            <a:ext cx="3263158" cy="126315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9864170-DA3B-5D0E-E3DC-7A084B4D8BF4}"/>
              </a:ext>
            </a:extLst>
          </p:cNvPr>
          <p:cNvSpPr/>
          <p:nvPr/>
        </p:nvSpPr>
        <p:spPr>
          <a:xfrm>
            <a:off x="4587338" y="17002896"/>
            <a:ext cx="5455600" cy="784431"/>
          </a:xfrm>
          <a:prstGeom prst="rect">
            <a:avLst/>
          </a:prstGeom>
          <a:solidFill>
            <a:srgbClr val="E1E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A5AAAC-1D5F-0272-1E3E-DD5DF426F414}"/>
              </a:ext>
            </a:extLst>
          </p:cNvPr>
          <p:cNvSpPr txBox="1"/>
          <p:nvPr/>
        </p:nvSpPr>
        <p:spPr>
          <a:xfrm>
            <a:off x="4751081" y="16635409"/>
            <a:ext cx="5128115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RICARDO ANDREOTTI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DD3FBCC-C932-47E8-53CE-6DB879811F4C}"/>
              </a:ext>
            </a:extLst>
          </p:cNvPr>
          <p:cNvSpPr/>
          <p:nvPr/>
        </p:nvSpPr>
        <p:spPr>
          <a:xfrm>
            <a:off x="13246535" y="17002895"/>
            <a:ext cx="858085" cy="784431"/>
          </a:xfrm>
          <a:prstGeom prst="rect">
            <a:avLst/>
          </a:prstGeom>
          <a:solidFill>
            <a:srgbClr val="E1E5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9F350C-9E14-F36D-CEAF-FCF8541D50DB}"/>
              </a:ext>
            </a:extLst>
          </p:cNvPr>
          <p:cNvSpPr txBox="1"/>
          <p:nvPr/>
        </p:nvSpPr>
        <p:spPr>
          <a:xfrm>
            <a:off x="13205120" y="16635409"/>
            <a:ext cx="994397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7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77846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83863" y="9317355"/>
            <a:ext cx="10357723" cy="741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500" b="1" dirty="0">
                <a:solidFill>
                  <a:srgbClr val="EB132B"/>
                </a:solidFill>
                <a:latin typeface="Bauhaus 93" panose="04030905020B02020C02" pitchFamily="82" charset="0"/>
                <a:ea typeface="Outfit Bold" pitchFamily="34" charset="-122"/>
                <a:cs typeface="Outfit Bold" pitchFamily="34" charset="-120"/>
              </a:rPr>
              <a:t>A Faca de Dois Gumes: IA para Defesa</a:t>
            </a:r>
            <a:endParaRPr lang="en-US" sz="4500" dirty="0">
              <a:solidFill>
                <a:srgbClr val="EB132B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83863" y="10651808"/>
            <a:ext cx="11862673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Mas há esperança. A mesma IA que potencializa o ataque é crucial para a defesa.</a:t>
            </a:r>
            <a:endParaRPr lang="en-US" sz="40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83863" y="12361783"/>
            <a:ext cx="11862673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000" dirty="0">
                <a:solidFill>
                  <a:srgbClr val="C2C4B5"/>
                </a:solidFill>
                <a:latin typeface="+mj-lt"/>
                <a:ea typeface="Bitter" pitchFamily="34" charset="-122"/>
                <a:cs typeface="Bitter" pitchFamily="34" charset="-120"/>
              </a:rPr>
              <a:t>A equipe da Anthropic usou seu modelo de IA para analisar os dados e responder ao incidente.</a:t>
            </a:r>
            <a:endParaRPr lang="en-US" sz="4000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383863" y="14513777"/>
            <a:ext cx="11022387" cy="1704585"/>
          </a:xfrm>
          <a:prstGeom prst="roundRect">
            <a:avLst>
              <a:gd name="adj" fmla="val 2565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762" y="14784111"/>
            <a:ext cx="494228" cy="3954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24025" y="14650399"/>
            <a:ext cx="10182225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200" dirty="0">
                <a:latin typeface="Bauhaus 93" panose="04030905020B02020C02" pitchFamily="82" charset="0"/>
                <a:ea typeface="Bitter" pitchFamily="34" charset="-122"/>
                <a:cs typeface="Bitter" pitchFamily="34" charset="-120"/>
              </a:rPr>
              <a:t>Recomendação: </a:t>
            </a:r>
            <a:r>
              <a:rPr lang="en-US" sz="3200" dirty="0">
                <a:ea typeface="Bitter" pitchFamily="34" charset="-122"/>
                <a:cs typeface="Bitter" pitchFamily="34" charset="-120"/>
              </a:rPr>
              <a:t>Equipes de segurança precisam adotar IA para automação, detecção e resposta a incidentes.</a:t>
            </a:r>
            <a:endParaRPr lang="en-US" sz="32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1F30EA4-23DA-537B-4F77-E80089B54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5114" y="17522246"/>
            <a:ext cx="1915286" cy="74140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1AF773B-4D85-86E4-53D4-58B25C0B6B68}"/>
              </a:ext>
            </a:extLst>
          </p:cNvPr>
          <p:cNvSpPr/>
          <p:nvPr/>
        </p:nvSpPr>
        <p:spPr>
          <a:xfrm>
            <a:off x="4587338" y="17002896"/>
            <a:ext cx="5455600" cy="784431"/>
          </a:xfrm>
          <a:prstGeom prst="rect">
            <a:avLst/>
          </a:prstGeom>
          <a:solidFill>
            <a:srgbClr val="E813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EB132B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6989C05-0C7A-D0A8-038F-FC4F22FC7EE0}"/>
              </a:ext>
            </a:extLst>
          </p:cNvPr>
          <p:cNvSpPr txBox="1"/>
          <p:nvPr/>
        </p:nvSpPr>
        <p:spPr>
          <a:xfrm>
            <a:off x="4751081" y="16635409"/>
            <a:ext cx="5128115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RICARDO ANDREOTTI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47CBE1A-BE24-6A5B-DBFD-D7500DE66BB2}"/>
              </a:ext>
            </a:extLst>
          </p:cNvPr>
          <p:cNvSpPr/>
          <p:nvPr/>
        </p:nvSpPr>
        <p:spPr>
          <a:xfrm>
            <a:off x="13246535" y="17002895"/>
            <a:ext cx="858085" cy="784431"/>
          </a:xfrm>
          <a:prstGeom prst="rect">
            <a:avLst/>
          </a:prstGeom>
          <a:solidFill>
            <a:srgbClr val="E8132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EB132B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684B68-E966-7821-C333-AF644637ADAE}"/>
              </a:ext>
            </a:extLst>
          </p:cNvPr>
          <p:cNvSpPr txBox="1"/>
          <p:nvPr/>
        </p:nvSpPr>
        <p:spPr>
          <a:xfrm>
            <a:off x="13205120" y="16635409"/>
            <a:ext cx="994397" cy="1151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panose="04030905020B02020C02" pitchFamily="82" charset="0"/>
                <a:ea typeface="Outfit Bold" pitchFamily="34" charset="-122"/>
                <a:cs typeface="Nirmala UI" panose="020B0502040204020203" pitchFamily="34" charset="0"/>
              </a:rPr>
              <a:t>8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panose="04030905020B02020C02" pitchFamily="8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551</Words>
  <Application>Microsoft Office PowerPoint</Application>
  <PresentationFormat>Personalizar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Bauhaus 93</vt:lpstr>
      <vt:lpstr>Bitter</vt:lpstr>
      <vt:lpstr>Outfit Bold</vt:lpstr>
      <vt:lpstr>Arial</vt:lpstr>
      <vt:lpstr>Aptos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RICARDO GONCALVES</cp:lastModifiedBy>
  <cp:revision>3</cp:revision>
  <dcterms:created xsi:type="dcterms:W3CDTF">2025-11-15T13:18:40Z</dcterms:created>
  <dcterms:modified xsi:type="dcterms:W3CDTF">2025-11-15T21:02:40Z</dcterms:modified>
</cp:coreProperties>
</file>